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8" autoAdjust="0"/>
    <p:restoredTop sz="86425" autoAdjust="0"/>
  </p:normalViewPr>
  <p:slideViewPr>
    <p:cSldViewPr>
      <p:cViewPr varScale="1">
        <p:scale>
          <a:sx n="79" d="100"/>
          <a:sy n="79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8" y="43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59DBB-7C06-482E-B549-D23A1C18F9E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8B898-396B-4354-8CDB-01204411452A}">
      <dgm:prSet phldrT="[Текст]"/>
      <dgm:spPr/>
      <dgm:t>
        <a:bodyPr/>
        <a:lstStyle/>
        <a:p>
          <a:r>
            <a:rPr lang="ru-RU" dirty="0" smtClean="0"/>
            <a:t>физика , химия, математика</a:t>
          </a:r>
          <a:endParaRPr lang="ru-RU" dirty="0"/>
        </a:p>
      </dgm:t>
    </dgm:pt>
    <dgm:pt modelId="{A7C10940-F96B-48D7-B895-86E79AB99A40}" type="parTrans" cxnId="{47FDD711-5733-4B32-9C88-10FE191046E7}">
      <dgm:prSet/>
      <dgm:spPr/>
      <dgm:t>
        <a:bodyPr/>
        <a:lstStyle/>
        <a:p>
          <a:endParaRPr lang="ru-RU"/>
        </a:p>
      </dgm:t>
    </dgm:pt>
    <dgm:pt modelId="{D4067125-0A16-4B98-9F61-AB3C66374DBC}" type="sibTrans" cxnId="{47FDD711-5733-4B32-9C88-10FE191046E7}">
      <dgm:prSet/>
      <dgm:spPr/>
      <dgm:t>
        <a:bodyPr/>
        <a:lstStyle/>
        <a:p>
          <a:endParaRPr lang="ru-RU"/>
        </a:p>
      </dgm:t>
    </dgm:pt>
    <dgm:pt modelId="{5D0038A1-9080-45E9-BC6B-EA92B98E79F8}">
      <dgm:prSet phldrT="[Текст]"/>
      <dgm:spPr/>
      <dgm:t>
        <a:bodyPr/>
        <a:lstStyle/>
        <a:p>
          <a:r>
            <a:rPr lang="ru-RU" dirty="0" smtClean="0"/>
            <a:t>география,  биология</a:t>
          </a:r>
          <a:endParaRPr lang="ru-RU" dirty="0"/>
        </a:p>
      </dgm:t>
    </dgm:pt>
    <dgm:pt modelId="{03911236-9177-4BDD-B084-7039E8AAA111}" type="parTrans" cxnId="{D8515ADF-DA62-404F-A945-9A8A1706BD79}">
      <dgm:prSet/>
      <dgm:spPr/>
      <dgm:t>
        <a:bodyPr/>
        <a:lstStyle/>
        <a:p>
          <a:endParaRPr lang="ru-RU"/>
        </a:p>
      </dgm:t>
    </dgm:pt>
    <dgm:pt modelId="{C6D582E3-11CB-4C64-875B-3E39EAE030C0}" type="sibTrans" cxnId="{D8515ADF-DA62-404F-A945-9A8A1706BD79}">
      <dgm:prSet/>
      <dgm:spPr/>
      <dgm:t>
        <a:bodyPr/>
        <a:lstStyle/>
        <a:p>
          <a:endParaRPr lang="ru-RU"/>
        </a:p>
      </dgm:t>
    </dgm:pt>
    <dgm:pt modelId="{7BB11615-C866-4C8A-9EC8-F22E5C40EF68}">
      <dgm:prSet/>
      <dgm:spPr/>
      <dgm:t>
        <a:bodyPr/>
        <a:lstStyle/>
        <a:p>
          <a:endParaRPr lang="ru-RU"/>
        </a:p>
      </dgm:t>
    </dgm:pt>
    <dgm:pt modelId="{7F38F581-6AEC-48E6-8EB2-4BEF9E91A284}" type="parTrans" cxnId="{4156017E-3E99-4D55-8F76-1790655EFBDD}">
      <dgm:prSet/>
      <dgm:spPr/>
      <dgm:t>
        <a:bodyPr/>
        <a:lstStyle/>
        <a:p>
          <a:endParaRPr lang="ru-RU"/>
        </a:p>
      </dgm:t>
    </dgm:pt>
    <dgm:pt modelId="{5F0D62FC-DA26-48FC-8A43-14068F5E9380}" type="sibTrans" cxnId="{4156017E-3E99-4D55-8F76-1790655EFBDD}">
      <dgm:prSet/>
      <dgm:spPr/>
      <dgm:t>
        <a:bodyPr/>
        <a:lstStyle/>
        <a:p>
          <a:endParaRPr lang="ru-RU"/>
        </a:p>
      </dgm:t>
    </dgm:pt>
    <dgm:pt modelId="{BAD4870B-0E8A-404C-954D-170DEECC5D0C}" type="pres">
      <dgm:prSet presAssocID="{51E59DBB-7C06-482E-B549-D23A1C18F9E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75F7DA-5B26-4168-913F-BDF05A7DFF3B}" type="pres">
      <dgm:prSet presAssocID="{51E59DBB-7C06-482E-B549-D23A1C18F9E2}" presName="ribbon" presStyleLbl="node1" presStyleIdx="0" presStyleCnt="1" custScaleX="259629" custLinFactNeighborX="1579" custLinFactNeighborY="5882"/>
      <dgm:spPr/>
    </dgm:pt>
    <dgm:pt modelId="{85BA179F-7B70-43AD-9B6F-A88F87E28E8D}" type="pres">
      <dgm:prSet presAssocID="{51E59DBB-7C06-482E-B549-D23A1C18F9E2}" presName="leftArrowText" presStyleLbl="node1" presStyleIdx="0" presStyleCnt="1" custScaleX="322816" custScaleY="75990" custLinFactNeighborX="-90731" custLinFactNeighborY="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B56E-0093-4FAB-8DCB-BAB37A18B07B}" type="pres">
      <dgm:prSet presAssocID="{51E59DBB-7C06-482E-B549-D23A1C18F9E2}" presName="rightArrowText" presStyleLbl="node1" presStyleIdx="0" presStyleCnt="1" custScaleX="299095" custScaleY="68667" custLinFactNeighborX="7843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177FE-91C5-4DD2-ADBD-E14288F2AB60}" type="presOf" srcId="{4678B898-396B-4354-8CDB-01204411452A}" destId="{85BA179F-7B70-43AD-9B6F-A88F87E28E8D}" srcOrd="0" destOrd="0" presId="urn:microsoft.com/office/officeart/2005/8/layout/arrow6"/>
    <dgm:cxn modelId="{D8515ADF-DA62-404F-A945-9A8A1706BD79}" srcId="{51E59DBB-7C06-482E-B549-D23A1C18F9E2}" destId="{5D0038A1-9080-45E9-BC6B-EA92B98E79F8}" srcOrd="1" destOrd="0" parTransId="{03911236-9177-4BDD-B084-7039E8AAA111}" sibTransId="{C6D582E3-11CB-4C64-875B-3E39EAE030C0}"/>
    <dgm:cxn modelId="{4156017E-3E99-4D55-8F76-1790655EFBDD}" srcId="{51E59DBB-7C06-482E-B549-D23A1C18F9E2}" destId="{7BB11615-C866-4C8A-9EC8-F22E5C40EF68}" srcOrd="2" destOrd="0" parTransId="{7F38F581-6AEC-48E6-8EB2-4BEF9E91A284}" sibTransId="{5F0D62FC-DA26-48FC-8A43-14068F5E9380}"/>
    <dgm:cxn modelId="{98CA10D1-58A3-45C9-ACB4-CCE0BA9DA137}" type="presOf" srcId="{51E59DBB-7C06-482E-B549-D23A1C18F9E2}" destId="{BAD4870B-0E8A-404C-954D-170DEECC5D0C}" srcOrd="0" destOrd="0" presId="urn:microsoft.com/office/officeart/2005/8/layout/arrow6"/>
    <dgm:cxn modelId="{7A0355D0-E2F4-4D48-B989-66F98705B183}" type="presOf" srcId="{5D0038A1-9080-45E9-BC6B-EA92B98E79F8}" destId="{2787B56E-0093-4FAB-8DCB-BAB37A18B07B}" srcOrd="0" destOrd="0" presId="urn:microsoft.com/office/officeart/2005/8/layout/arrow6"/>
    <dgm:cxn modelId="{47FDD711-5733-4B32-9C88-10FE191046E7}" srcId="{51E59DBB-7C06-482E-B549-D23A1C18F9E2}" destId="{4678B898-396B-4354-8CDB-01204411452A}" srcOrd="0" destOrd="0" parTransId="{A7C10940-F96B-48D7-B895-86E79AB99A40}" sibTransId="{D4067125-0A16-4B98-9F61-AB3C66374DBC}"/>
    <dgm:cxn modelId="{2FE79839-E3CE-4071-B387-B3838606A96E}" type="presParOf" srcId="{BAD4870B-0E8A-404C-954D-170DEECC5D0C}" destId="{B075F7DA-5B26-4168-913F-BDF05A7DFF3B}" srcOrd="0" destOrd="0" presId="urn:microsoft.com/office/officeart/2005/8/layout/arrow6"/>
    <dgm:cxn modelId="{44F8D051-BE7C-40F4-8141-3E865B0894BC}" type="presParOf" srcId="{BAD4870B-0E8A-404C-954D-170DEECC5D0C}" destId="{85BA179F-7B70-43AD-9B6F-A88F87E28E8D}" srcOrd="1" destOrd="0" presId="urn:microsoft.com/office/officeart/2005/8/layout/arrow6"/>
    <dgm:cxn modelId="{968DFF5E-3B88-4658-9009-DD70D4BE9862}" type="presParOf" srcId="{BAD4870B-0E8A-404C-954D-170DEECC5D0C}" destId="{2787B56E-0093-4FAB-8DCB-BAB37A18B07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5F7DA-5B26-4168-913F-BDF05A7DFF3B}">
      <dsp:nvSpPr>
        <dsp:cNvPr id="0" name=""/>
        <dsp:cNvSpPr/>
      </dsp:nvSpPr>
      <dsp:spPr>
        <a:xfrm>
          <a:off x="144009" y="0"/>
          <a:ext cx="7945530" cy="122413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A179F-7B70-43AD-9B6F-A88F87E28E8D}">
      <dsp:nvSpPr>
        <dsp:cNvPr id="0" name=""/>
        <dsp:cNvSpPr/>
      </dsp:nvSpPr>
      <dsp:spPr>
        <a:xfrm>
          <a:off x="864096" y="288032"/>
          <a:ext cx="3260158" cy="45580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физика , химия, математика</a:t>
          </a:r>
          <a:endParaRPr lang="ru-RU" sz="1900" kern="1200" dirty="0"/>
        </a:p>
      </dsp:txBody>
      <dsp:txXfrm>
        <a:off x="864096" y="288032"/>
        <a:ext cx="3260158" cy="455808"/>
      </dsp:txXfrm>
    </dsp:sp>
    <dsp:sp modelId="{2787B56E-0093-4FAB-8DCB-BAB37A18B07B}">
      <dsp:nvSpPr>
        <dsp:cNvPr id="0" name=""/>
        <dsp:cNvSpPr/>
      </dsp:nvSpPr>
      <dsp:spPr>
        <a:xfrm>
          <a:off x="3816419" y="504057"/>
          <a:ext cx="3569796" cy="41188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география,  биология</a:t>
          </a:r>
          <a:endParaRPr lang="ru-RU" sz="1800" kern="1200" dirty="0"/>
        </a:p>
      </dsp:txBody>
      <dsp:txXfrm>
        <a:off x="3816419" y="504057"/>
        <a:ext cx="3569796" cy="411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6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9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1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2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5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5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5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8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9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0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0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2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6640" cy="19716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Развитие функциональной грамотности посредством активных форм обучения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581128"/>
            <a:ext cx="3632448" cy="163373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Подготовил: учитель физики и информатики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Умаров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</a:rPr>
              <a:t>Алихан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</a:rPr>
              <a:t>Лечиевич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disshelp.ru/images/161.jpg"/>
          <p:cNvPicPr>
            <a:picLocks noChangeAspect="1" noChangeArrowheads="1"/>
          </p:cNvPicPr>
          <p:nvPr/>
        </p:nvPicPr>
        <p:blipFill>
          <a:blip r:embed="rId3" cstate="print"/>
          <a:srcRect l="9450" t="5040" r="14951"/>
          <a:stretch>
            <a:fillRect/>
          </a:stretch>
        </p:blipFill>
        <p:spPr bwMode="auto">
          <a:xfrm>
            <a:off x="899592" y="3789040"/>
            <a:ext cx="2880320" cy="27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4906888" cy="2866330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«Мудрые совы».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Данную стратегию уместно использовать для развития у школьников следующих умений: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• анализировать текст совместно с другими людьми;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• вести исследовательскую работу в группе;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• доступно передавать информацию другому человеку;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• самостоятельно определять направление в изучении какого-то предмета с учетом интересов группы.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4221088"/>
            <a:ext cx="4042792" cy="2265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“Исследование в форме наблюдения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Провести самостоятельное исследование в форме наблюдения, записать результаты по заданной форме, провести защиту.</a:t>
            </a:r>
          </a:p>
          <a:p>
            <a:endParaRPr lang="ru-RU" sz="1800" dirty="0"/>
          </a:p>
        </p:txBody>
      </p:sp>
      <p:pic>
        <p:nvPicPr>
          <p:cNvPr id="22530" name="Picture 2" descr="http://content.foto.mail.ru/mail/belan.ioulia/_animated/i-82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946592" cy="2736304"/>
          </a:xfrm>
          <a:prstGeom prst="rect">
            <a:avLst/>
          </a:prstGeom>
          <a:noFill/>
        </p:spPr>
      </p:pic>
      <p:pic>
        <p:nvPicPr>
          <p:cNvPr id="22532" name="Picture 4" descr="http://static5.depositphotos.com/1001001/473/i/450/depositphotos_4730038-stock-photo-crazy-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28625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Таким образом, использование  активных форм обучения на уроках создаёт необходимые условия для развития умений обучающихся самостоятельно мыслить, анализировать, отбирать материал, ориентироваться в новой ситуации, находить способы деятельности для решения практических задач в жизненном пространстве. Что способствует формированию компетентности естественнонаучной грамотности школьников.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93465/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модернизации системы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proffi95.ru/images/posts/medium/post24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03421" cy="31741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8315552">
            <a:off x="30933" y="2387795"/>
            <a:ext cx="262778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анализировать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814407">
            <a:off x="3489044" y="2172678"/>
            <a:ext cx="2540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структурировать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4725144"/>
            <a:ext cx="3701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самостоятельно добывать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67544" y="5229200"/>
            <a:ext cx="8352928" cy="1440160"/>
          </a:xfrm>
          <a:prstGeom prst="up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эффективно использовать информацию для максимальной самореализации и полезного участия в жизни общества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432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146449"/>
            <a:ext cx="7272808" cy="257058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способность использования ЗУН, приобретенные в школе, для решения широкого диапазона жизненных задач в различных сферах человеческой деятельности, а также в межличностном общении и социальных отношениях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907704" y="4725144"/>
            <a:ext cx="5832648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естественнонаучная грамотность </a:t>
            </a:r>
            <a:endParaRPr lang="ru-RU" sz="2000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907704" y="3573016"/>
            <a:ext cx="5832648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Вид </a:t>
            </a:r>
          </a:p>
          <a:p>
            <a:pPr algn="ctr"/>
            <a:r>
              <a:rPr lang="ru-RU" sz="2000" dirty="0" smtClean="0"/>
              <a:t>функциональной грамотности</a:t>
            </a:r>
            <a:endParaRPr lang="ru-RU" sz="20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683568" y="5445224"/>
          <a:ext cx="813690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16561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способность использовать естественнонаучные знания, выявлять проблемы и делать обоснованные выводы, необходимые для понимания окружающего мира и тех изменений, которые вносит в него деятельность человека, также для принятия соответствующих решений </a:t>
            </a:r>
          </a:p>
          <a:p>
            <a:pPr algn="just">
              <a:buNone/>
            </a:pPr>
            <a:endParaRPr lang="ru-RU" sz="28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11560" y="620688"/>
            <a:ext cx="8064896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Естественнонаучная  грамотность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861048"/>
            <a:ext cx="19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Понимание</a:t>
            </a:r>
          </a:p>
          <a:p>
            <a:r>
              <a:rPr lang="ru-RU" sz="2000" dirty="0" smtClean="0"/>
              <a:t>умение</a:t>
            </a:r>
          </a:p>
          <a:p>
            <a:r>
              <a:rPr lang="ru-RU" sz="2000" dirty="0" smtClean="0"/>
              <a:t>анализ</a:t>
            </a:r>
            <a:endParaRPr lang="en-US" sz="2000" dirty="0" smtClean="0"/>
          </a:p>
          <a:p>
            <a:r>
              <a:rPr lang="ru-RU" sz="2000" dirty="0" smtClean="0"/>
              <a:t>вывод </a:t>
            </a:r>
          </a:p>
          <a:p>
            <a:r>
              <a:rPr lang="ru-RU" sz="2000" dirty="0" smtClean="0"/>
              <a:t>оценивание</a:t>
            </a:r>
          </a:p>
          <a:p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89040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Основные компетенции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естественнонаучной грамотности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4427984" y="3861048"/>
            <a:ext cx="864096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87727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ВОУД, ЕНТ, PISA, TIMSS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 естественнонаучной грамотности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 ее компоненты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 eaLnBrk="0" fontAlgn="base" hangingPunc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10800000" flipV="1">
            <a:off x="0" y="908720"/>
            <a:ext cx="309634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buNone/>
            </a:pPr>
            <a:endParaRPr lang="ru-RU" u="sng" dirty="0" smtClean="0"/>
          </a:p>
          <a:p>
            <a:pPr algn="ctr" eaLnBrk="0" fontAlgn="base" hangingPunct="0">
              <a:buNone/>
            </a:pPr>
            <a:endParaRPr lang="ru-RU" u="sng" dirty="0" smtClean="0">
              <a:solidFill>
                <a:srgbClr val="FF0000"/>
              </a:solidFill>
            </a:endParaRPr>
          </a:p>
          <a:p>
            <a:pPr algn="ctr" eaLnBrk="0" fontAlgn="base" hangingPunc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Контекст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buFont typeface="Wingdings" pitchFamily="2" charset="2"/>
              <a:buChar char="Ø"/>
            </a:pPr>
            <a:r>
              <a:rPr lang="ru-RU" dirty="0" smtClean="0"/>
              <a:t>личностный</a:t>
            </a:r>
          </a:p>
          <a:p>
            <a:pPr algn="ctr" eaLnBrk="0" fontAlgn="base" hangingPunct="0">
              <a:buFont typeface="Wingdings" pitchFamily="2" charset="2"/>
              <a:buChar char="Ø"/>
            </a:pPr>
            <a:r>
              <a:rPr lang="ru-RU" dirty="0" smtClean="0"/>
              <a:t>социальный</a:t>
            </a:r>
          </a:p>
          <a:p>
            <a:pPr algn="ctr" eaLnBrk="0" fontAlgn="base" hangingPunct="0">
              <a:buFont typeface="Wingdings" pitchFamily="2" charset="2"/>
              <a:buChar char="Ø"/>
            </a:pPr>
            <a:r>
              <a:rPr lang="ru-RU" dirty="0" smtClean="0"/>
              <a:t>глобальный</a:t>
            </a:r>
          </a:p>
          <a:p>
            <a:pPr lvl="0" eaLnBrk="0" fontAlgn="base" hangingPunct="0">
              <a:buFont typeface="Wingdings" pitchFamily="2" charset="2"/>
              <a:buChar char="Ø"/>
            </a:pPr>
            <a:endParaRPr lang="ru-RU" dirty="0" smtClean="0"/>
          </a:p>
          <a:p>
            <a:pPr eaLnBrk="0" fontAlgn="base" hangingPunct="0">
              <a:buFont typeface="Wingdings" pitchFamily="2" charset="2"/>
              <a:buChar char="Ø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1916832"/>
            <a:ext cx="5256584" cy="3312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Компетентности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buNone/>
            </a:pPr>
            <a:r>
              <a:rPr lang="ru-RU" b="1" dirty="0" smtClean="0"/>
              <a:t>распознать научные вопросы (25%)</a:t>
            </a:r>
            <a:endParaRPr lang="ru-RU" dirty="0" smtClean="0"/>
          </a:p>
          <a:p>
            <a:pPr lvl="0" algn="ctr" eaLnBrk="0" fontAlgn="base" hangingPunct="0">
              <a:buNone/>
            </a:pPr>
            <a:r>
              <a:rPr lang="ru-RU" b="1" dirty="0" smtClean="0"/>
              <a:t>описывать, предвидеть или объяснять научные явления (35%)</a:t>
            </a:r>
            <a:endParaRPr lang="ru-RU" dirty="0" smtClean="0"/>
          </a:p>
          <a:p>
            <a:pPr lvl="0" algn="ctr" eaLnBrk="0" fontAlgn="base" hangingPunct="0">
              <a:buNone/>
            </a:pPr>
            <a:r>
              <a:rPr lang="ru-RU" b="1" dirty="0" smtClean="0"/>
              <a:t>использовать научные факты для принятия решения и сообщения о нем (40%)</a:t>
            </a:r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51520" y="4725144"/>
            <a:ext cx="7920880" cy="191683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Знание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buNone/>
            </a:pPr>
            <a:r>
              <a:rPr lang="ru-RU" b="1" dirty="0" smtClean="0"/>
              <a:t>знание о мире (60%)</a:t>
            </a:r>
            <a:endParaRPr lang="ru-RU" dirty="0" smtClean="0"/>
          </a:p>
          <a:p>
            <a:pPr lvl="0" algn="ctr" eaLnBrk="0" fontAlgn="base" hangingPunct="0">
              <a:buNone/>
            </a:pPr>
            <a:r>
              <a:rPr lang="ru-RU" b="1" dirty="0" smtClean="0"/>
              <a:t>знание о науке (методы, научного познания) (40%)</a:t>
            </a:r>
            <a:endParaRPr lang="ru-RU" dirty="0" smtClean="0"/>
          </a:p>
        </p:txBody>
      </p:sp>
      <p:sp>
        <p:nvSpPr>
          <p:cNvPr id="8" name="Стрелка влево 7"/>
          <p:cNvSpPr/>
          <p:nvPr/>
        </p:nvSpPr>
        <p:spPr>
          <a:xfrm>
            <a:off x="5724128" y="1052736"/>
            <a:ext cx="316835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Отношения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 eaLnBrk="0" fontAlgn="base" hangingPunct="0">
              <a:buNone/>
            </a:pPr>
            <a:r>
              <a:rPr lang="ru-RU" b="1" dirty="0" smtClean="0"/>
              <a:t> Как вы относитесь к научным проблемам (с интересом, доверием, т.п.)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Активные методы и приемы обучения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Метод проблемного обучения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Метод «Древо решений»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Метод «Карусель»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«</a:t>
            </a:r>
            <a:r>
              <a:rPr lang="ru-RU" b="1" u="sng" dirty="0" err="1" smtClean="0"/>
              <a:t>Фишбоун</a:t>
            </a:r>
            <a:r>
              <a:rPr lang="ru-RU" b="1" u="sng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«Кластер»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Приём «Корзина идей»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Приём «</a:t>
            </a:r>
            <a:r>
              <a:rPr lang="ru-RU" b="1" u="sng" dirty="0" err="1" smtClean="0"/>
              <a:t>Да-нетка</a:t>
            </a:r>
            <a:r>
              <a:rPr lang="ru-RU" b="1" u="sng" dirty="0" smtClean="0"/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Приём «Лови ошибку»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Приём «Мудрые совы»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Приём «Исследование в форме наблюдения</a:t>
            </a:r>
            <a:r>
              <a:rPr lang="ru-RU" u="sng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проблемного обучения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метод, в ходе которого подача нового материала происходит через создание проблемной ситуации.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2803528"/>
            <a:ext cx="48245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«Древо решений»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54B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один популярный метод, используемый для выбора наилучшего направления действий из имеющихся вариантов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Класс делится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или 4 группы с одинаковым количеством учеников.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Ученикам дается задание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Каждая группа обсуждает вопрос и делает записи на своем дереве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Группы или по очереди рассказывают о путях решения данной проблемы, или меняются местами и дописывают на деревьях соседей свои идеи.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1news.md/uploads/posts/2017-03/1489483707_17275046_1498988943468787_3302199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5"/>
            <a:ext cx="3068110" cy="2307029"/>
          </a:xfrm>
          <a:prstGeom prst="rect">
            <a:avLst/>
          </a:prstGeom>
          <a:noFill/>
        </p:spPr>
      </p:pic>
      <p:pic>
        <p:nvPicPr>
          <p:cNvPr id="1031" name="Picture 7" descr="http://kinderklub.ru/wp-content/uploads/2016/03/poznavatelnyiy-interes-uchashhihsya-nachalnyih-klas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52553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276872"/>
            <a:ext cx="5472608" cy="2376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</a:t>
            </a:r>
            <a:r>
              <a:rPr lang="ru-RU" sz="1800" b="1" dirty="0" err="1" smtClean="0">
                <a:solidFill>
                  <a:srgbClr val="FF0000"/>
                </a:solidFill>
              </a:rPr>
              <a:t>Фишбоун</a:t>
            </a:r>
            <a:r>
              <a:rPr lang="ru-RU" sz="1800" b="1" dirty="0" smtClean="0">
                <a:solidFill>
                  <a:srgbClr val="FF0000"/>
                </a:solidFill>
              </a:rPr>
              <a:t>» - </a:t>
            </a:r>
            <a:r>
              <a:rPr lang="ru-RU" sz="1800" dirty="0" smtClean="0"/>
              <a:t>слово «</a:t>
            </a:r>
            <a:r>
              <a:rPr lang="ru-RU" sz="1800" dirty="0" err="1" smtClean="0"/>
              <a:t>Фишбоун</a:t>
            </a:r>
            <a:r>
              <a:rPr lang="ru-RU" sz="1800" dirty="0" smtClean="0"/>
              <a:t>» дословно переводится как «рыбная кость». Схема, или диаграмма, «</a:t>
            </a:r>
            <a:r>
              <a:rPr lang="ru-RU" sz="1800" dirty="0" err="1" smtClean="0"/>
              <a:t>Фишбоун</a:t>
            </a:r>
            <a:r>
              <a:rPr lang="ru-RU" sz="1800" dirty="0" smtClean="0"/>
              <a:t>» придумана профессором Кауро </a:t>
            </a:r>
            <a:r>
              <a:rPr lang="ru-RU" sz="1800" dirty="0" err="1" smtClean="0"/>
              <a:t>Ишикава</a:t>
            </a:r>
            <a:r>
              <a:rPr lang="ru-RU" sz="1800" dirty="0" smtClean="0"/>
              <a:t> как метод структурного анализа причинно-следственных связей, и этот прием впоследствии был назван в его честь – диаграмма </a:t>
            </a:r>
            <a:r>
              <a:rPr lang="ru-RU" sz="1800" dirty="0" err="1" smtClean="0"/>
              <a:t>Ишикавы</a:t>
            </a:r>
            <a:r>
              <a:rPr lang="ru-RU" sz="1800" dirty="0" smtClean="0"/>
              <a:t>. </a:t>
            </a:r>
          </a:p>
          <a:p>
            <a:pPr>
              <a:buNone/>
            </a:pPr>
            <a:endParaRPr lang="ru-RU" sz="1800" b="1" u="sng" dirty="0" smtClean="0">
              <a:solidFill>
                <a:srgbClr val="FF0000"/>
              </a:solidFill>
            </a:endParaRPr>
          </a:p>
          <a:p>
            <a:endParaRPr lang="ru-RU" sz="1800" dirty="0"/>
          </a:p>
        </p:txBody>
      </p:sp>
      <p:pic>
        <p:nvPicPr>
          <p:cNvPr id="4" name="Picture 2" descr="http://www.sbschools.org/schools/sbhs/sps/college/images/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015322" cy="1581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5282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      Метод «Карусель» - </a:t>
            </a:r>
            <a:r>
              <a:rPr lang="ru-RU" dirty="0" smtClean="0">
                <a:solidFill>
                  <a:prstClr val="black"/>
                </a:solidFill>
              </a:rPr>
              <a:t>ученики работают в небольших группах, размышляя, в поисках ответа на конкретно поставленный вопрос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iki.tgl.net.ru/images/9/9c/%D0%A1%D1%85%D0%B5%D0%BC%D0%B0_%D1%84%D0%B8%D1%88%D0%B1%D0%BE%D1%83%D0%BD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857500" cy="190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Кластер. </a:t>
            </a:r>
            <a:r>
              <a:rPr lang="ru-RU" dirty="0" smtClean="0"/>
              <a:t>Выделение смысловых единиц текста и графическое их оформление в определенном порядке в виде грозди. Кластеры могут стать как приемом на стадии вызова, рефлексии, так и стратегией урока в целом. </a:t>
            </a:r>
            <a:endParaRPr lang="ru-RU" dirty="0"/>
          </a:p>
        </p:txBody>
      </p:sp>
      <p:pic>
        <p:nvPicPr>
          <p:cNvPr id="21508" name="Picture 4" descr="http://nachalka1-4.ucoz.ru/graffiti/deti_s_knig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2483495" cy="183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5050904" cy="139675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«Корзина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идей».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Это прием организации индивидуальной и групповой работы учащихся на начальной стадии урока, когда идет актуализация имеющегося у них опыта и знаний.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51920" y="1844824"/>
            <a:ext cx="51480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Да-нетка</a:t>
            </a: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 следующие универсальные учебные действия: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связывать разрозненные факты в единую картину; умение систематизировать уже имеющуюся информацию;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слушать и слышать друг друга.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520" y="4232701"/>
            <a:ext cx="47525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«Лови ошибку».</a:t>
            </a:r>
            <a:r>
              <a:rPr kumimoji="0" lang="ru-RU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ниверсальный приём, активизирующий внимание учащихся.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предлагает учащимся информацию, содержащую неизвестное количество ошибок. Учащиеся ищут ошибку группой или индивидуально, спорят, совещаются. Придя к определенному мнению, группа выбирает спикера.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https://ds04.infourok.ru/uploads/ex/0741/0001dc00-a5fb0333/4/img12.jpg"/>
          <p:cNvPicPr>
            <a:picLocks noChangeAspect="1" noChangeArrowheads="1"/>
          </p:cNvPicPr>
          <p:nvPr/>
        </p:nvPicPr>
        <p:blipFill>
          <a:blip r:embed="rId2" cstate="print"/>
          <a:srcRect l="6562" t="21337" r="11539" b="3064"/>
          <a:stretch>
            <a:fillRect/>
          </a:stretch>
        </p:blipFill>
        <p:spPr bwMode="auto">
          <a:xfrm>
            <a:off x="5724128" y="205258"/>
            <a:ext cx="2448272" cy="1694958"/>
          </a:xfrm>
          <a:prstGeom prst="rect">
            <a:avLst/>
          </a:prstGeom>
          <a:noFill/>
        </p:spPr>
      </p:pic>
      <p:pic>
        <p:nvPicPr>
          <p:cNvPr id="20488" name="Picture 8" descr="http://konkurs.olimpis.ru/userfiles/questions/52b0deb1394b90f868ab88c9ad72c6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476500" cy="1238250"/>
          </a:xfrm>
          <a:prstGeom prst="rect">
            <a:avLst/>
          </a:prstGeom>
          <a:noFill/>
        </p:spPr>
      </p:pic>
      <p:pic>
        <p:nvPicPr>
          <p:cNvPr id="20490" name="Picture 10" descr="http://azbuka-igr.ru/wp-content/uploads/2010/08/img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28575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608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Garamond</vt:lpstr>
      <vt:lpstr>Monotype Corsiva</vt:lpstr>
      <vt:lpstr>Tahoma</vt:lpstr>
      <vt:lpstr>Times New Roman</vt:lpstr>
      <vt:lpstr>Wingdings</vt:lpstr>
      <vt:lpstr>Натуральные материалы</vt:lpstr>
      <vt:lpstr>Развитие функциональной грамотности посредством активных форм обучения</vt:lpstr>
      <vt:lpstr>            Основные направления  модернизации системы образования             </vt:lpstr>
      <vt:lpstr>Функциональная грамотность </vt:lpstr>
      <vt:lpstr>Презентация PowerPoint</vt:lpstr>
      <vt:lpstr>Структура естественнонаучной грамотности  ( ее компоненты)</vt:lpstr>
      <vt:lpstr>Активные методы и приемы обучения</vt:lpstr>
      <vt:lpstr>Презентация PowerPoint</vt:lpstr>
      <vt:lpstr>Презентация PowerPoint</vt:lpstr>
      <vt:lpstr>Презентация PowerPoint</vt:lpstr>
      <vt:lpstr>«Мудрые совы».  Данную стратегию уместно использовать для развития у школьников следующих умений:  • анализировать текст совместно с другими людьми;  • вести исследовательскую работу в группе;  • доступно передавать информацию другому человеку;  • самостоятельно определять направление в изучении какого-то предмета с учетом интересов группы.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посредством активных форм обучения</dc:title>
  <dc:creator>admin</dc:creator>
  <cp:lastModifiedBy>Admin</cp:lastModifiedBy>
  <cp:revision>6</cp:revision>
  <dcterms:created xsi:type="dcterms:W3CDTF">2018-01-14T06:23:29Z</dcterms:created>
  <dcterms:modified xsi:type="dcterms:W3CDTF">2021-12-03T08:02:55Z</dcterms:modified>
</cp:coreProperties>
</file>